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11" r:id="rId4"/>
  </p:sldMasterIdLst>
  <p:notesMasterIdLst>
    <p:notesMasterId r:id="rId13"/>
  </p:notesMasterIdLst>
  <p:handoutMasterIdLst>
    <p:handoutMasterId r:id="rId14"/>
  </p:handoutMasterIdLst>
  <p:sldIdLst>
    <p:sldId id="358" r:id="rId5"/>
    <p:sldId id="476" r:id="rId6"/>
    <p:sldId id="481" r:id="rId7"/>
    <p:sldId id="477" r:id="rId8"/>
    <p:sldId id="478" r:id="rId9"/>
    <p:sldId id="479" r:id="rId10"/>
    <p:sldId id="480" r:id="rId11"/>
    <p:sldId id="457" r:id="rId1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92565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6">
          <p15:clr>
            <a:srgbClr val="A4A3A4"/>
          </p15:clr>
        </p15:guide>
        <p15:guide id="2" pos="5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eatrez" initials="D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39"/>
    <a:srgbClr val="CC0066"/>
    <a:srgbClr val="092565"/>
    <a:srgbClr val="FF6600"/>
    <a:srgbClr val="FF66CC"/>
    <a:srgbClr val="9999FF"/>
    <a:srgbClr val="66FF33"/>
    <a:srgbClr val="FFCC66"/>
    <a:srgbClr val="CCCCFF"/>
    <a:srgbClr val="FFF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9" autoAdjust="0"/>
    <p:restoredTop sz="94590" autoAdjust="0"/>
  </p:normalViewPr>
  <p:slideViewPr>
    <p:cSldViewPr snapToGrid="0">
      <p:cViewPr varScale="1">
        <p:scale>
          <a:sx n="126" d="100"/>
          <a:sy n="126" d="100"/>
        </p:scale>
        <p:origin x="1272" y="120"/>
      </p:cViewPr>
      <p:guideLst>
        <p:guide orient="horz" pos="736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74" y="-90"/>
      </p:cViewPr>
      <p:guideLst>
        <p:guide orient="horz" pos="291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5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251" y="0"/>
            <a:ext cx="3036150" cy="45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algn="r"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9312"/>
            <a:ext cx="3036150" cy="4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Title of Presentation | Office | Presenter | Audience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251" y="8779312"/>
            <a:ext cx="3036150" cy="4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algn="r"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1C207DE-C7F8-4DFE-B75C-C459D3EE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423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5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251" y="0"/>
            <a:ext cx="3036150" cy="45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algn="r"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933" y="4386506"/>
            <a:ext cx="5140537" cy="415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9312"/>
            <a:ext cx="3036150" cy="4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Title of Presentation | Office | Presenter | Audience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251" y="8779312"/>
            <a:ext cx="3036150" cy="4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algn="r" defTabSz="93014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6B4CE0A-8BD1-4E52-A531-84F14C06F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60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9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G_template_VCMS_DHS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DCMS_CG-1_ACHR_wordmark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6129338"/>
            <a:ext cx="3028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1091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DF74-E92D-4652-A086-C8347B528AEC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B766-BEE2-4FDA-8DF9-D45C77779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220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FC17-21CF-4D09-92EA-5434E260CA4A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FABD-9411-4953-8471-E2204D630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11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G-925\Communications\Cross_Project_Info_&amp;_Tools\Branding-Guidelines, Templates, Logos, etc\CG-9_Branding\Mission Support Branding 2010\Mission Support_wordmarks\CG-1_wordmarks\CG-1_white wordmarks\DCMS_CG-1_ACHR_wordmark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6332538"/>
            <a:ext cx="1949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21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939"/>
                </a:solidFill>
              </a:defRPr>
            </a:lvl1pPr>
          </a:lstStyle>
          <a:p>
            <a:pPr>
              <a:defRPr/>
            </a:pPr>
            <a:fld id="{C1201846-F4B8-47E0-9F82-C9149BD468C2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450" y="6394450"/>
            <a:ext cx="5156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939"/>
                </a:solidFill>
              </a:defRPr>
            </a:lvl1pPr>
          </a:lstStyle>
          <a:p>
            <a:pPr>
              <a:defRPr/>
            </a:pPr>
            <a:fld id="{D78C64F6-888B-41A0-8063-C6A28E7BF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64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712D-D14C-440D-8D0F-0FC1A9C42820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48D12-110C-4F7E-BB32-D8DBAC74C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61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5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5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04F3-2246-4761-A91C-4BBD16961EA6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85B5-9A5E-42F4-8976-102FF66F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86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82AD-3D6E-4CF5-BB99-26FF1F4D6804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2F62-D73D-45D7-A8A3-5335C4FA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24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266F-DE34-456B-A34A-25EC102704F4}" type="datetime1">
              <a:rPr lang="en-US" smtClean="0"/>
              <a:t>9/6/2022</a:t>
            </a:fld>
            <a:endParaRPr lang="en-US"/>
          </a:p>
        </p:txBody>
      </p:sp>
      <p:sp>
        <p:nvSpPr>
          <p:cNvPr id="4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79A5-098E-4432-8FE8-2B92F8736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3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5019-6A95-4C27-8D72-4682FD97A097}" type="datetime1">
              <a:rPr lang="en-US" smtClean="0"/>
              <a:t>9/6/2022</a:t>
            </a:fld>
            <a:endParaRPr lang="en-US"/>
          </a:p>
        </p:txBody>
      </p:sp>
      <p:sp>
        <p:nvSpPr>
          <p:cNvPr id="3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D647-E485-4BB7-85CC-662F57806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762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45AB-2DC2-4DB6-8D4D-82AC0F737E61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3334-D2CC-4643-B95D-A8736747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12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E3C3-CC68-43C9-9A60-2851F762C7DC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Rectangle 1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F48-EC59-4C2E-B036-EF3D37E97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672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Rectangle 1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9363" y="6391275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77777"/>
                </a:solidFill>
                <a:cs typeface="+mn-cs"/>
              </a:defRPr>
            </a:lvl1pPr>
          </a:lstStyle>
          <a:p>
            <a:pPr>
              <a:defRPr/>
            </a:pPr>
            <a:fld id="{F4B8E3D8-B99D-49EA-A2D6-DA333249FD21}" type="datetime1">
              <a:rPr lang="en-US" smtClean="0"/>
              <a:t>9/6/2022</a:t>
            </a:fld>
            <a:endParaRPr lang="en-US"/>
          </a:p>
        </p:txBody>
      </p:sp>
      <p:sp>
        <p:nvSpPr>
          <p:cNvPr id="1176" name="Rectangle 1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7738" y="6394450"/>
            <a:ext cx="5268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D93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" name="Rectangle 1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7038" y="6394450"/>
            <a:ext cx="10366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77777"/>
                </a:solidFill>
                <a:cs typeface="+mn-cs"/>
              </a:defRPr>
            </a:lvl1pPr>
          </a:lstStyle>
          <a:p>
            <a:pPr>
              <a:defRPr/>
            </a:pPr>
            <a:fld id="{9A7953CE-455A-49B2-A5EC-143CF5A39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79" name="Line 155"/>
          <p:cNvSpPr>
            <a:spLocks noChangeShapeType="1"/>
          </p:cNvSpPr>
          <p:nvPr userDrawn="1"/>
        </p:nvSpPr>
        <p:spPr bwMode="auto">
          <a:xfrm>
            <a:off x="0" y="944563"/>
            <a:ext cx="9144000" cy="0"/>
          </a:xfrm>
          <a:prstGeom prst="line">
            <a:avLst/>
          </a:prstGeom>
          <a:noFill/>
          <a:ln w="12700">
            <a:solidFill>
              <a:srgbClr val="0925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15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55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9" descr="DCMS_CG-1_HS&amp;W-L_wordmarks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013" y="6373813"/>
            <a:ext cx="201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G_1_template_bottom_wav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7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defRPr sz="2400" b="1">
          <a:solidFill>
            <a:srgbClr val="092565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Font typeface="Times New Roman" pitchFamily="18" charset="0"/>
        <a:buChar char="–"/>
        <a:defRPr sz="2000">
          <a:solidFill>
            <a:srgbClr val="092565"/>
          </a:solidFill>
          <a:latin typeface="+mn-lt"/>
        </a:defRPr>
      </a:lvl2pPr>
      <a:lvl3pPr marL="982663" indent="-2317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3pPr>
      <a:lvl4pPr marL="1328738" indent="-2317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Font typeface="Times New Roman" pitchFamily="18" charset="0"/>
        <a:buChar char="–"/>
        <a:defRPr sz="2000">
          <a:solidFill>
            <a:srgbClr val="092565"/>
          </a:solidFill>
          <a:latin typeface="+mn-lt"/>
        </a:defRPr>
      </a:lvl4pPr>
      <a:lvl5pPr marL="1611313" indent="-1682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5pPr>
      <a:lvl6pPr marL="20685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6pPr>
      <a:lvl7pPr marL="25257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7pPr>
      <a:lvl8pPr marL="29829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8pPr>
      <a:lvl9pPr marL="34401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795338" y="2576513"/>
            <a:ext cx="7162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65188">
              <a:spcBef>
                <a:spcPct val="50000"/>
              </a:spcBef>
              <a:buClr>
                <a:srgbClr val="092565"/>
              </a:buClr>
              <a:defRPr sz="2400" b="1">
                <a:solidFill>
                  <a:srgbClr val="092565"/>
                </a:solidFill>
                <a:latin typeface="Times New Roman" panose="02020603050405020304" pitchFamily="18" charset="0"/>
              </a:defRPr>
            </a:lvl1pPr>
            <a:lvl2pPr marL="742950" indent="-285750" defTabSz="865188">
              <a:spcBef>
                <a:spcPct val="50000"/>
              </a:spcBef>
              <a:buClr>
                <a:srgbClr val="092565"/>
              </a:buClr>
              <a:buFont typeface="Times New Roman" panose="02020603050405020304" pitchFamily="18" charset="0"/>
              <a:buChar char="–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2pPr>
            <a:lvl3pPr marL="1143000" indent="-228600" defTabSz="865188">
              <a:spcBef>
                <a:spcPct val="50000"/>
              </a:spcBef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3pPr>
            <a:lvl4pPr marL="1600200" indent="-228600" defTabSz="865188">
              <a:spcBef>
                <a:spcPct val="50000"/>
              </a:spcBef>
              <a:buClr>
                <a:srgbClr val="092565"/>
              </a:buClr>
              <a:buFont typeface="Times New Roman" panose="02020603050405020304" pitchFamily="18" charset="0"/>
              <a:buChar char="–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spcBef>
                <a:spcPct val="50000"/>
              </a:spcBef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sz="6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CGNRC Meeting</a:t>
            </a:r>
            <a:endParaRPr lang="en-US" altLang="en-US" sz="6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611993" y="3354388"/>
            <a:ext cx="7162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50000"/>
              </a:spcBef>
              <a:buClr>
                <a:srgbClr val="092565"/>
              </a:buClr>
              <a:defRPr sz="2400" b="1">
                <a:solidFill>
                  <a:srgbClr val="092565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rgbClr val="092565"/>
              </a:buClr>
              <a:buFont typeface="Times New Roman" panose="02020603050405020304" pitchFamily="18" charset="0"/>
              <a:buChar char="–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rgbClr val="092565"/>
              </a:buClr>
              <a:buFont typeface="Times New Roman" panose="02020603050405020304" pitchFamily="18" charset="0"/>
              <a:buChar char="–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5000"/>
              </a:spcAft>
              <a:buClrTx/>
            </a:pPr>
            <a:endParaRPr lang="en-US" alt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795338" y="2576513"/>
            <a:ext cx="7162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65188">
              <a:spcBef>
                <a:spcPct val="50000"/>
              </a:spcBef>
              <a:buClr>
                <a:srgbClr val="092565"/>
              </a:buClr>
              <a:defRPr sz="2400" b="1">
                <a:solidFill>
                  <a:srgbClr val="092565"/>
                </a:solidFill>
                <a:latin typeface="Times New Roman" panose="02020603050405020304" pitchFamily="18" charset="0"/>
              </a:defRPr>
            </a:lvl1pPr>
            <a:lvl2pPr marL="742950" indent="-285750" defTabSz="865188">
              <a:spcBef>
                <a:spcPct val="50000"/>
              </a:spcBef>
              <a:buClr>
                <a:srgbClr val="092565"/>
              </a:buClr>
              <a:buFont typeface="Times New Roman" panose="02020603050405020304" pitchFamily="18" charset="0"/>
              <a:buChar char="–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2pPr>
            <a:lvl3pPr marL="1143000" indent="-228600" defTabSz="865188">
              <a:spcBef>
                <a:spcPct val="50000"/>
              </a:spcBef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3pPr>
            <a:lvl4pPr marL="1600200" indent="-228600" defTabSz="865188">
              <a:spcBef>
                <a:spcPct val="50000"/>
              </a:spcBef>
              <a:buClr>
                <a:srgbClr val="092565"/>
              </a:buClr>
              <a:buFont typeface="Times New Roman" panose="02020603050405020304" pitchFamily="18" charset="0"/>
              <a:buChar char="–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spcBef>
                <a:spcPct val="50000"/>
              </a:spcBef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92565"/>
              </a:buClr>
              <a:buChar char="•"/>
              <a:defRPr sz="2000">
                <a:solidFill>
                  <a:srgbClr val="092565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</a:pP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9471" y="3450923"/>
            <a:ext cx="4465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</a:rPr>
              <a:t>7-8</a:t>
            </a:r>
            <a:r>
              <a:rPr lang="en-US" sz="4500" b="1" dirty="0" smtClean="0">
                <a:solidFill>
                  <a:schemeClr val="bg1"/>
                </a:solidFill>
              </a:rPr>
              <a:t> Sep </a:t>
            </a:r>
            <a:r>
              <a:rPr lang="en-US" sz="4500" b="1" dirty="0" smtClean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36011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Personnel (CG-13)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CG-13</a:t>
            </a:r>
            <a:endParaRPr lang="en-US" dirty="0" smtClean="0"/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Thanks so much for making time for important event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Thanks for all you do for the CG and our Retirees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Thanks to Bob Hinds for putting this together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2 full days of action</a:t>
            </a:r>
            <a:endParaRPr lang="en-US" dirty="0"/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Special Thanks to those supporting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RADM Hathaway, MCPO Pierce, CWO Hinds</a:t>
            </a:r>
            <a:endParaRPr lang="en-US" dirty="0"/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Interested in your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743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Personnel (CG-13)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CG-1331 (Policy Development)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Workforce Planning Team (Active, Reserve)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Career Flexibility </a:t>
            </a:r>
            <a:r>
              <a:rPr lang="en-US" dirty="0" smtClean="0"/>
              <a:t>Program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Tattoo and Body Piercing</a:t>
            </a:r>
            <a:endParaRPr lang="en-US" dirty="0" smtClean="0"/>
          </a:p>
          <a:p>
            <a:pPr marL="350838" lvl="1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CG-1332 (Pay and Compensation)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JTR Change, allows more flex for final HHG moves upon retirement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JTR Change, increased fuel reimbursement rate for PCS/TDY (01July)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Govt</a:t>
            </a:r>
            <a:r>
              <a:rPr lang="en-US" dirty="0" smtClean="0"/>
              <a:t> Charge Card can now be used for (40%) of PCS costs (PPM)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42" y="1121237"/>
            <a:ext cx="171312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16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Personnel (CG-13)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CG-1333 (Housing)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/>
              <a:t>Leased housing policy expanded to be more flexible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/>
              <a:t>Housing Guide published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/>
              <a:t>Safe Homes Initiative SITREP III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CG-1334 (Policy Sustainment</a:t>
            </a:r>
            <a:r>
              <a:rPr lang="en-US" dirty="0" smtClean="0"/>
              <a:t>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/>
              <a:t>Drug and Alcohol Policy </a:t>
            </a:r>
            <a:r>
              <a:rPr lang="en-US" dirty="0" smtClean="0"/>
              <a:t>update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Religious Accommodation Processing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CG-1335 </a:t>
            </a:r>
            <a:r>
              <a:rPr lang="en-US" dirty="0"/>
              <a:t>(Retiree Affairs</a:t>
            </a:r>
            <a:r>
              <a:rPr lang="en-US" dirty="0" smtClean="0"/>
              <a:t>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Long Blue Line, Summer (July)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CG National Retiree Council Meeting, 7-8 Sep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99210" y="3813869"/>
            <a:ext cx="1942379" cy="145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6590" y="2849432"/>
            <a:ext cx="1920240" cy="144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8885" y="1016550"/>
            <a:ext cx="1975950" cy="14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359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Personnel (CG-13)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Arrivals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CAPT Monique Roebuck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CWO Jeremy Hahn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YNCS Jennifer Hassan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CWO </a:t>
            </a:r>
            <a:r>
              <a:rPr lang="en-US" dirty="0" err="1" smtClean="0"/>
              <a:t>Tais</a:t>
            </a:r>
            <a:r>
              <a:rPr lang="en-US" dirty="0" smtClean="0"/>
              <a:t> Dominguez</a:t>
            </a:r>
          </a:p>
          <a:p>
            <a:pPr marL="6937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CWO Jennifer </a:t>
            </a:r>
            <a:r>
              <a:rPr lang="en-US" dirty="0" err="1" smtClean="0"/>
              <a:t>Cockram</a:t>
            </a:r>
            <a:endParaRPr lang="en-US" dirty="0"/>
          </a:p>
          <a:p>
            <a:pPr marL="460375" lvl="1" indent="-460375">
              <a:buFont typeface="Arial" panose="020B0604020202020204" pitchFamily="34" charset="0"/>
              <a:buChar char="•"/>
            </a:pPr>
            <a:r>
              <a:rPr lang="en-US" b="1" dirty="0" smtClean="0"/>
              <a:t>D</a:t>
            </a:r>
            <a:r>
              <a:rPr lang="en-US" sz="2400" b="1" dirty="0" smtClean="0"/>
              <a:t>epartures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CWO Tim “Tip Top” Tipton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LT Dillion Sapp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626" r="10267"/>
          <a:stretch/>
        </p:blipFill>
        <p:spPr>
          <a:xfrm>
            <a:off x="5715796" y="1509623"/>
            <a:ext cx="1966726" cy="2372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796" y="4010035"/>
            <a:ext cx="1966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CWO Jeremy Hahn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30474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Personnel (CG-13)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Highlight: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LTJG Madison “Maddie” Heist is currently deployed with CGC ISAAC MAYO in D7. She qualified as an </a:t>
            </a:r>
            <a:r>
              <a:rPr lang="en-US" sz="1800" dirty="0" err="1" smtClean="0"/>
              <a:t>Inport</a:t>
            </a:r>
            <a:r>
              <a:rPr lang="en-US" sz="1800" dirty="0" smtClean="0"/>
              <a:t> and Underway Officer of the Deck and has been involved in several successful migrant operations.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69" y="2570422"/>
            <a:ext cx="2510287" cy="32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712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Personnel (CG-13)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0">
            <a:off x="123778" y="1914558"/>
            <a:ext cx="2621787" cy="1966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/>
          <a:stretch/>
        </p:blipFill>
        <p:spPr>
          <a:xfrm rot="5700000">
            <a:off x="2416318" y="3759570"/>
            <a:ext cx="2275359" cy="1917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3468" y="1553237"/>
            <a:ext cx="2441275" cy="1830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/>
          <a:stretch/>
        </p:blipFill>
        <p:spPr>
          <a:xfrm rot="5700000">
            <a:off x="6447361" y="1672074"/>
            <a:ext cx="2288610" cy="1998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520" b="8255"/>
          <a:stretch/>
        </p:blipFill>
        <p:spPr>
          <a:xfrm rot="5126028">
            <a:off x="4807343" y="3441170"/>
            <a:ext cx="2620741" cy="17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0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Thank You!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7" y="1169641"/>
            <a:ext cx="4773479" cy="47681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64F6-888B-41A0-8063-C6A28E7BFC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822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orp_template">
  <a:themeElements>
    <a:clrScheme name="corp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p_template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925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9256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925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9256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819716B9844AFDCE6BB0043E3EF" ma:contentTypeVersion="8" ma:contentTypeDescription="Create a new document." ma:contentTypeScope="" ma:versionID="81d03eb30ba5003df05f16d1c9accd5b">
  <xsd:schema xmlns:xsd="http://www.w3.org/2001/XMLSchema" xmlns:xs="http://www.w3.org/2001/XMLSchema" xmlns:p="http://schemas.microsoft.com/office/2006/metadata/properties" xmlns:ns3="ac555991-2efb-4bc1-90ea-b7953a8a0d9d" targetNamespace="http://schemas.microsoft.com/office/2006/metadata/properties" ma:root="true" ma:fieldsID="d6b90e1272fcf6a0212686c55a981d0d" ns3:_="">
    <xsd:import namespace="ac555991-2efb-4bc1-90ea-b7953a8a0d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55991-2efb-4bc1-90ea-b7953a8a0d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12753-65FA-4649-AFC8-0FD8C698020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c555991-2efb-4bc1-90ea-b7953a8a0d9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4F2FD6-4058-45A0-94DC-A29BD3FF7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12A5B-4E31-4DBF-9DCB-D12156505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55991-2efb-4bc1-90ea-b7953a8a0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21867</TotalTime>
  <Words>289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Palatino Linotype</vt:lpstr>
      <vt:lpstr>Times New Roman</vt:lpstr>
      <vt:lpstr>Verdana</vt:lpstr>
      <vt:lpstr>1_corp_template</vt:lpstr>
      <vt:lpstr>PowerPoint Presentation</vt:lpstr>
      <vt:lpstr>Military Personnel (CG-13)</vt:lpstr>
      <vt:lpstr>Military Personnel (CG-13)</vt:lpstr>
      <vt:lpstr>Military Personnel (CG-13)</vt:lpstr>
      <vt:lpstr>Military Personnel (CG-13)</vt:lpstr>
      <vt:lpstr>Military Personnel (CG-13)</vt:lpstr>
      <vt:lpstr>Military Personnel (CG-13)</vt:lpstr>
      <vt:lpstr>Thank You!</vt:lpstr>
    </vt:vector>
  </TitlesOfParts>
  <Company>United States Coast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Isaacoff, Claudia</dc:creator>
  <cp:lastModifiedBy>Williams, Anthony W CAPT</cp:lastModifiedBy>
  <cp:revision>1358</cp:revision>
  <cp:lastPrinted>2021-08-09T18:13:12Z</cp:lastPrinted>
  <dcterms:created xsi:type="dcterms:W3CDTF">2006-08-16T12:00:14Z</dcterms:created>
  <dcterms:modified xsi:type="dcterms:W3CDTF">2022-09-06T20:17:51Z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0x01010075C62819716B9844AFDCE6BB0043E3EF</vt:lpwstr>
  </property>
</Properties>
</file>